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858000" cy="9144000"/>
  <p:defaultTextStyle>
    <a:defPPr>
      <a:defRPr lang="ru-RU"/>
    </a:defPPr>
    <a:lvl1pPr marL="0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8" autoAdjust="0"/>
  </p:normalViewPr>
  <p:slideViewPr>
    <p:cSldViewPr snapToGrid="0">
      <p:cViewPr>
        <p:scale>
          <a:sx n="110" d="100"/>
          <a:sy n="110" d="100"/>
        </p:scale>
        <p:origin x="2352" y="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8EDB2-8146-4926-947B-01E3CCC8E4BD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3191C-BE4E-4BF3-817C-F03D329CE4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E3191C-BE4E-4BF3-817C-F03D329CE4A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177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03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57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051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9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89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94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369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65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2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9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7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1C79-9F4E-45F6-92F0-5FD2CC7DBBDA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656D-EA0A-47B5-89D6-77544B3BD0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5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4063" y="1385234"/>
            <a:ext cx="5267789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ts val="2600"/>
              </a:lnSpc>
            </a:pPr>
            <a:r>
              <a:rPr lang="ru-RU" sz="2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УНИТАЗЫ </a:t>
            </a:r>
            <a:r>
              <a:rPr lang="en-US" sz="24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SMART</a:t>
            </a:r>
            <a:endParaRPr lang="ru-RU" sz="24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>
              <a:lnSpc>
                <a:spcPts val="2600"/>
              </a:lnSpc>
            </a:pPr>
            <a:r>
              <a:rPr lang="ru-RU" sz="2400" baseline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ГАРАНТИЙНЫЕ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СРОКИ</a:t>
            </a:r>
            <a:endParaRPr lang="ru-RU" sz="24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>
              <a:lnSpc>
                <a:spcPts val="2600"/>
              </a:lnSpc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ПРАВИЛА</a:t>
            </a:r>
            <a:r>
              <a:rPr kumimoji="0" lang="ru-RU" sz="24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 ПО УХОДУ И ЭКСПЛУ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А</a:t>
            </a:r>
            <a:r>
              <a:rPr kumimoji="0" lang="ru-RU" sz="2400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 Light" panose="020F0302020204030204" pitchFamily="34" charset="0"/>
                <a:cs typeface="Calibri Light" panose="020F0302020204030204" pitchFamily="34" charset="0"/>
              </a:rPr>
              <a:t>ТАЦИИ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1390168"/>
            <a:ext cx="404037" cy="10100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017" y="456474"/>
            <a:ext cx="3213967" cy="5731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5D3249-E233-4D43-8EFC-09967F26C689}"/>
              </a:ext>
            </a:extLst>
          </p:cNvPr>
          <p:cNvSpPr txBox="1"/>
          <p:nvPr/>
        </p:nvSpPr>
        <p:spPr>
          <a:xfrm>
            <a:off x="534063" y="2283972"/>
            <a:ext cx="5789874" cy="7872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9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b="1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ГАРАНТИЙНЫЙ СРОК НА УНИТАЗЫ </a:t>
            </a:r>
            <a:r>
              <a:rPr lang="en-US" sz="900" b="1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SMART </a:t>
            </a:r>
            <a:r>
              <a:rPr lang="ru-RU" sz="900" b="1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СОСТАВЛЯЕТ</a:t>
            </a: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Calibri Light" panose="020F0302020204030204" pitchFamily="34" charset="0"/>
              </a:rPr>
              <a:t>: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10 лет на корпус и покрытие</a:t>
            </a:r>
            <a:endParaRPr lang="ru-RU" sz="900" dirty="0">
              <a:solidFill>
                <a:srgbClr val="7F7F7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 года на сиденья для унитазов, арматуру бачка, электронные компоненты</a:t>
            </a:r>
            <a:endParaRPr lang="ru-RU" sz="900" dirty="0">
              <a:solidFill>
                <a:srgbClr val="7F7F7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 месяцев на резиновые комплектующие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Данная гарантия распространяется только на изделия, использующиеся в личных целях, не связанных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 предпринимательской деятельностью.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При применении изделия в общественной или промышленной сфере деятельности гарантийный срок 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составляет 1 год.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Настоящее гарантийное обязательство на унитазы </a:t>
            </a:r>
            <a:r>
              <a:rPr lang="en-US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SMART</a:t>
            </a: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торговой марки MAXONOR дополняет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права потребителей, установленные действующим законодательством Российской Федерации.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Гарантийные сроки изделий исчисляются с даты продажи.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При наступлении гарантийного случая Вам необходимо собрать комплект документов и отправить продавцу,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 которого Вы приобрели нашу продукцию: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 письмо в произвольной форме, в котором Вы укажете дату, место покупки, суть поломки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копию чека, подтверждающего покупку товара в бумажном или электронном виде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заключение эксперта сервисного центра, в котором указана причина поломки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 фотографии товара 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endParaRPr lang="ru-RU" sz="900" dirty="0">
              <a:solidFill>
                <a:srgbClr val="7F7F7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b="1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УСЛОВИЯ ГАРАНТИЙНОГО ОБЯЗАТЕЛЬСТВА</a:t>
            </a:r>
            <a:endParaRPr lang="ru-RU" sz="900" dirty="0">
              <a:solidFill>
                <a:srgbClr val="7F7F7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</a:rPr>
              <a:t>Гарантийные обязательства на </a:t>
            </a: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унитазы </a:t>
            </a:r>
            <a:r>
              <a:rPr lang="en-US" sz="900" dirty="0">
                <a:solidFill>
                  <a:srgbClr val="7F7F7F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Smart</a:t>
            </a: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ru-RU" sz="900" dirty="0">
                <a:solidFill>
                  <a:srgbClr val="7F7F7F"/>
                </a:solidFill>
              </a:rPr>
              <a:t>распространяются в течение установленного</a:t>
            </a:r>
            <a:r>
              <a:rPr lang="en-US" sz="900" dirty="0">
                <a:solidFill>
                  <a:srgbClr val="7F7F7F"/>
                </a:solidFill>
              </a:rPr>
              <a:t> </a:t>
            </a:r>
            <a:r>
              <a:rPr lang="ru-RU" sz="900" dirty="0">
                <a:solidFill>
                  <a:srgbClr val="7F7F7F"/>
                </a:solidFill>
              </a:rPr>
              <a:t>гарантийного срока </a:t>
            </a:r>
            <a:endParaRPr lang="en-US" sz="900" dirty="0">
              <a:solidFill>
                <a:srgbClr val="7F7F7F"/>
              </a:solidFill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</a:rPr>
              <a:t>при соблюдении условий хранения, транспортировки, правил монтажа и эксплуатации,</a:t>
            </a:r>
            <a:r>
              <a:rPr lang="en-US" sz="900" dirty="0">
                <a:solidFill>
                  <a:srgbClr val="7F7F7F"/>
                </a:solidFill>
              </a:rPr>
              <a:t> </a:t>
            </a:r>
            <a:r>
              <a:rPr lang="ru-RU" sz="900" dirty="0">
                <a:solidFill>
                  <a:srgbClr val="7F7F7F"/>
                </a:solidFill>
              </a:rPr>
              <a:t>указанных в настоящем</a:t>
            </a:r>
            <a:endParaRPr lang="en-US" sz="900" dirty="0">
              <a:solidFill>
                <a:srgbClr val="7F7F7F"/>
              </a:solidFill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</a:rPr>
              <a:t>паспорте на изделие, продавец обеспечивает бесплатную замену изделия только в случае</a:t>
            </a:r>
            <a:r>
              <a:rPr lang="en-US" sz="900" dirty="0">
                <a:solidFill>
                  <a:srgbClr val="7F7F7F"/>
                </a:solidFill>
              </a:rPr>
              <a:t> </a:t>
            </a:r>
            <a:r>
              <a:rPr lang="ru-RU" sz="900" dirty="0">
                <a:solidFill>
                  <a:srgbClr val="7F7F7F"/>
                </a:solidFill>
              </a:rPr>
              <a:t>обнаружения дефектов</a:t>
            </a:r>
            <a:endParaRPr lang="en-US" sz="900" dirty="0">
              <a:solidFill>
                <a:srgbClr val="7F7F7F"/>
              </a:solidFill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</a:rPr>
              <a:t>производственного характера.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endParaRPr lang="ru-RU" sz="900" dirty="0">
              <a:solidFill>
                <a:srgbClr val="7F7F7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r>
              <a:rPr lang="ru-RU" sz="900" b="1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ОГРАНИЧЕНИЯ ПО ГАРАНТИИ:</a:t>
            </a:r>
            <a:endParaRPr lang="ru-RU" sz="900" dirty="0">
              <a:solidFill>
                <a:srgbClr val="7F7F7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</a:rPr>
              <a:t>Гарантийные обязательства не распространяются в случаях: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 механического повреждения (трещины, сколы, царапины и т.п.), полученного вследствие транспортировки,</a:t>
            </a: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неправильной эксплуатации, действия третьих лиц</a:t>
            </a: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2. неквалифицированной установки (монтажа, либо ремонта)</a:t>
            </a: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 изменения конструкции, использования изделия не по его функциональному назначению</a:t>
            </a: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4. дефектов поверхности изделия, возникших в результате неправильного ухода 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altLang="ru-RU" sz="900" dirty="0">
                <a:solidFill>
                  <a:srgbClr val="7F7F7F"/>
                </a:solidFill>
                <a:cs typeface="Calibri" panose="020F0502020204030204" pitchFamily="34" charset="0"/>
              </a:rPr>
              <a:t>5. использование запасных частей стороннего происхождения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altLang="ru-RU" sz="900" dirty="0">
                <a:solidFill>
                  <a:srgbClr val="7F7F7F"/>
                </a:solidFill>
                <a:cs typeface="Calibri" panose="020F0502020204030204" pitchFamily="34" charset="0"/>
              </a:rPr>
              <a:t>7. дефекты изделия, вызванные попаданием внутрь инородных предметов и механических примесей</a:t>
            </a:r>
          </a:p>
          <a:p>
            <a:pPr algn="just">
              <a:lnSpc>
                <a:spcPts val="900"/>
              </a:lnSpc>
              <a:spcAft>
                <a:spcPts val="800"/>
              </a:spcAft>
            </a:pPr>
            <a:endParaRPr lang="ru-RU" sz="900" dirty="0">
              <a:solidFill>
                <a:srgbClr val="7F7F7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endParaRPr lang="ru-RU" sz="900" dirty="0">
              <a:solidFill>
                <a:srgbClr val="7F7F7F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4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5FC7FE-4F87-47D4-9883-76A538AF4AAC}"/>
              </a:ext>
            </a:extLst>
          </p:cNvPr>
          <p:cNvSpPr/>
          <p:nvPr/>
        </p:nvSpPr>
        <p:spPr>
          <a:xfrm>
            <a:off x="0" y="1390168"/>
            <a:ext cx="404037" cy="10100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9543E-0BC2-4514-89B7-ADE5DDA7835B}"/>
              </a:ext>
            </a:extLst>
          </p:cNvPr>
          <p:cNvSpPr txBox="1"/>
          <p:nvPr/>
        </p:nvSpPr>
        <p:spPr>
          <a:xfrm>
            <a:off x="653042" y="387567"/>
            <a:ext cx="5551917" cy="2825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b="1" dirty="0">
                <a:solidFill>
                  <a:srgbClr val="7F7F7F"/>
                </a:solidFill>
                <a:latin typeface="+mj-lt"/>
              </a:rPr>
              <a:t>ПРАВИЛА УХОДА ЗА УНИТАЗОМ </a:t>
            </a:r>
            <a:r>
              <a:rPr lang="en-US" sz="900" b="1" dirty="0">
                <a:solidFill>
                  <a:srgbClr val="7F7F7F"/>
                </a:solidFill>
                <a:latin typeface="+mj-lt"/>
              </a:rPr>
              <a:t>SMART</a:t>
            </a:r>
            <a:endParaRPr lang="ru-RU" sz="900" b="1" dirty="0">
              <a:solidFill>
                <a:srgbClr val="7F7F7F"/>
              </a:solidFill>
              <a:latin typeface="+mj-lt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Запрещается: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•высыпать/выливать в унитаз цементные и клеевые смеси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• становиться ногами на унитаз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Перед уборкой или снятием сиденья отсоедините устройство от источника питания.</a:t>
            </a: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Производите чистку унитаза с сиденьем регулярно или непосредственно после обнаружения</a:t>
            </a:r>
            <a:r>
              <a:rPr lang="en-US" sz="900" dirty="0">
                <a:solidFill>
                  <a:srgbClr val="7F7F7F"/>
                </a:solidFill>
                <a:latin typeface="+mj-lt"/>
              </a:rPr>
              <a:t> </a:t>
            </a:r>
            <a:r>
              <a:rPr lang="ru-RU" sz="900" dirty="0">
                <a:solidFill>
                  <a:srgbClr val="7F7F7F"/>
                </a:solidFill>
                <a:latin typeface="+mj-lt"/>
              </a:rPr>
              <a:t>загрязнений.</a:t>
            </a:r>
            <a:endParaRPr lang="en-US" sz="900" dirty="0">
              <a:solidFill>
                <a:srgbClr val="7F7F7F"/>
              </a:solidFill>
              <a:latin typeface="+mj-lt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Не допускайте попадания воды или моющих средств внутрь изделия или на вилку питания, это может</a:t>
            </a:r>
            <a:endParaRPr lang="en-US" sz="900" dirty="0">
              <a:solidFill>
                <a:srgbClr val="7F7F7F"/>
              </a:solidFill>
              <a:latin typeface="+mj-lt"/>
            </a:endParaRPr>
          </a:p>
          <a:p>
            <a:pPr>
              <a:lnSpc>
                <a:spcPts val="900"/>
              </a:lnSpc>
              <a:spcAft>
                <a:spcPts val="800"/>
              </a:spcAft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привести к короткому замыканию, поражению электрическим током или возгоранию.</a:t>
            </a:r>
            <a:endParaRPr lang="en-US" sz="900" dirty="0">
              <a:solidFill>
                <a:srgbClr val="7F7F7F"/>
              </a:solidFill>
              <a:latin typeface="+mj-lt"/>
            </a:endParaRPr>
          </a:p>
          <a:p>
            <a:pPr marL="171450" indent="-171450">
              <a:lnSpc>
                <a:spcPts val="900"/>
              </a:lnSpc>
              <a:spcAft>
                <a:spcPts val="800"/>
              </a:spcAft>
              <a:buFontTx/>
              <a:buChar char="-"/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Не используйте едкие чистящие средства, содержащие хлор или кислоты</a:t>
            </a:r>
            <a:endParaRPr lang="en-US" sz="900" dirty="0">
              <a:solidFill>
                <a:srgbClr val="7F7F7F"/>
              </a:solidFill>
              <a:latin typeface="+mj-lt"/>
            </a:endParaRPr>
          </a:p>
          <a:p>
            <a:pPr marL="171450" indent="-171450">
              <a:lnSpc>
                <a:spcPts val="900"/>
              </a:lnSpc>
              <a:spcAft>
                <a:spcPts val="800"/>
              </a:spcAft>
              <a:buFontTx/>
              <a:buChar char="-"/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Используйте только щадящие средства</a:t>
            </a:r>
          </a:p>
          <a:p>
            <a:pPr marL="171450" indent="-171450">
              <a:lnSpc>
                <a:spcPts val="900"/>
              </a:lnSpc>
              <a:spcAft>
                <a:spcPts val="800"/>
              </a:spcAft>
              <a:buFontTx/>
              <a:buChar char="-"/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Не используйте жёсткие щётки</a:t>
            </a:r>
          </a:p>
          <a:p>
            <a:pPr marL="171450" indent="-171450">
              <a:lnSpc>
                <a:spcPts val="900"/>
              </a:lnSpc>
              <a:spcAft>
                <a:spcPts val="800"/>
              </a:spcAft>
              <a:buFontTx/>
              <a:buChar char="-"/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Следуйте инструкциям по использованию моющего средства</a:t>
            </a:r>
            <a:endParaRPr lang="en-US" sz="900" dirty="0">
              <a:solidFill>
                <a:srgbClr val="7F7F7F"/>
              </a:solidFill>
              <a:latin typeface="+mj-lt"/>
            </a:endParaRPr>
          </a:p>
          <a:p>
            <a:pPr marL="171450" indent="-171450">
              <a:lnSpc>
                <a:spcPts val="900"/>
              </a:lnSpc>
              <a:spcAft>
                <a:spcPts val="800"/>
              </a:spcAft>
              <a:buFontTx/>
              <a:buChar char="-"/>
            </a:pPr>
            <a:r>
              <a:rPr lang="ru-RU" sz="900" dirty="0">
                <a:solidFill>
                  <a:srgbClr val="7F7F7F"/>
                </a:solidFill>
                <a:latin typeface="+mj-lt"/>
              </a:rPr>
              <a:t>Никогда не смешивайте моющие средства</a:t>
            </a:r>
          </a:p>
        </p:txBody>
      </p:sp>
    </p:spTree>
    <p:extLst>
      <p:ext uri="{BB962C8B-B14F-4D97-AF65-F5344CB8AC3E}">
        <p14:creationId xmlns:p14="http://schemas.microsoft.com/office/powerpoint/2010/main" val="3869508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</TotalTime>
  <Words>403</Words>
  <Application>Microsoft Office PowerPoint</Application>
  <PresentationFormat>Лист A4 (210x297 мм)</PresentationFormat>
  <Paragraphs>51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Вероника С. Поногайбо</cp:lastModifiedBy>
  <cp:revision>137</cp:revision>
  <dcterms:created xsi:type="dcterms:W3CDTF">2024-12-02T12:21:10Z</dcterms:created>
  <dcterms:modified xsi:type="dcterms:W3CDTF">2025-01-21T07:23:53Z</dcterms:modified>
</cp:coreProperties>
</file>